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7"/>
  </p:handoutMasterIdLst>
  <p:sldIdLst>
    <p:sldId id="263" r:id="rId3"/>
    <p:sldId id="264" r:id="rId4"/>
    <p:sldId id="265" r:id="rId5"/>
    <p:sldId id="285" r:id="rId6"/>
  </p:sldIdLst>
  <p:sldSz cx="18291175" cy="10290175"/>
  <p:notesSz cx="6858000" cy="9144000"/>
  <p:defaultTextStyle>
    <a:defPPr>
      <a:defRPr lang="zh-CN"/>
    </a:defPPr>
    <a:lvl1pPr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815975" indent="-358775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1631950" indent="-717550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2449830" indent="-1078230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3265805" indent="-1437005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1" userDrawn="1">
          <p15:clr>
            <a:srgbClr val="A4A3A4"/>
          </p15:clr>
        </p15:guide>
        <p15:guide id="2" pos="57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 varScale="1">
        <p:scale>
          <a:sx n="68" d="100"/>
          <a:sy n="68" d="100"/>
        </p:scale>
        <p:origin x="84" y="102"/>
      </p:cViewPr>
      <p:guideLst>
        <p:guide orient="horz" pos="3241"/>
        <p:guide pos="57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页眉占位符 3686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6867" name="日期占位符 3686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 eaLnBrk="1" hangingPunct="1"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6868" name="页脚占位符 3686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eaLnBrk="1" hangingPunct="1"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6869" name="灯片编号占位符 3686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163321" tIns="81660" rIns="163321" bIns="8166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/>
            </a:lvl1pPr>
          </a:lstStyle>
          <a:p>
            <a:pPr>
              <a:defRPr/>
            </a:pPr>
            <a:fld id="{0F253461-D38E-4835-8A20-9A2DD352D946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71838" y="3196625"/>
            <a:ext cx="15547499" cy="2205718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743676" y="5831099"/>
            <a:ext cx="12803823" cy="26297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219D78-9E11-4757-916F-B71C7720C499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4D42E9-E6C5-494F-9670-B90EF956C02B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3261102" y="412085"/>
            <a:ext cx="4115514" cy="8779997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559" y="412085"/>
            <a:ext cx="12041690" cy="8779997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D9C17D-3E01-42B8-8FDC-484418802C2E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CEB8B1-0440-4BB7-B0A9-543D62F25CCF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4877" y="6612391"/>
            <a:ext cx="15547499" cy="204374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44877" y="4361416"/>
            <a:ext cx="15547499" cy="2250975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6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322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83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644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305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966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627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28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141EB8-C8FA-4CF0-99FF-868964ABF725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14559" y="2401042"/>
            <a:ext cx="8078602" cy="6791040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298014" y="2401042"/>
            <a:ext cx="8078602" cy="6791040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05569A-F091-40D8-82E2-1AF4369BB811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559" y="2303380"/>
            <a:ext cx="8081779" cy="959939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10" indent="0">
              <a:buNone/>
              <a:defRPr sz="3600" b="1"/>
            </a:lvl2pPr>
            <a:lvl3pPr marL="1633220" indent="0">
              <a:buNone/>
              <a:defRPr sz="3200" b="1"/>
            </a:lvl3pPr>
            <a:lvl4pPr marL="2449830" indent="0">
              <a:buNone/>
              <a:defRPr sz="2900" b="1"/>
            </a:lvl4pPr>
            <a:lvl5pPr marL="3266440" indent="0">
              <a:buNone/>
              <a:defRPr sz="2900" b="1"/>
            </a:lvl5pPr>
            <a:lvl6pPr marL="4083050" indent="0">
              <a:buNone/>
              <a:defRPr sz="2900" b="1"/>
            </a:lvl6pPr>
            <a:lvl7pPr marL="4899660" indent="0">
              <a:buNone/>
              <a:defRPr sz="2900" b="1"/>
            </a:lvl7pPr>
            <a:lvl8pPr marL="5716270" indent="0">
              <a:buNone/>
              <a:defRPr sz="2900" b="1"/>
            </a:lvl8pPr>
            <a:lvl9pPr marL="6532880" indent="0">
              <a:buNone/>
              <a:defRPr sz="29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14559" y="3263320"/>
            <a:ext cx="8081779" cy="592876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291664" y="2303380"/>
            <a:ext cx="8084953" cy="959939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10" indent="0">
              <a:buNone/>
              <a:defRPr sz="3600" b="1"/>
            </a:lvl2pPr>
            <a:lvl3pPr marL="1633220" indent="0">
              <a:buNone/>
              <a:defRPr sz="3200" b="1"/>
            </a:lvl3pPr>
            <a:lvl4pPr marL="2449830" indent="0">
              <a:buNone/>
              <a:defRPr sz="2900" b="1"/>
            </a:lvl4pPr>
            <a:lvl5pPr marL="3266440" indent="0">
              <a:buNone/>
              <a:defRPr sz="2900" b="1"/>
            </a:lvl5pPr>
            <a:lvl6pPr marL="4083050" indent="0">
              <a:buNone/>
              <a:defRPr sz="2900" b="1"/>
            </a:lvl6pPr>
            <a:lvl7pPr marL="4899660" indent="0">
              <a:buNone/>
              <a:defRPr sz="2900" b="1"/>
            </a:lvl7pPr>
            <a:lvl8pPr marL="5716270" indent="0">
              <a:buNone/>
              <a:defRPr sz="2900" b="1"/>
            </a:lvl8pPr>
            <a:lvl9pPr marL="6532880" indent="0">
              <a:buNone/>
              <a:defRPr sz="29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291664" y="3263320"/>
            <a:ext cx="8084953" cy="592876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A7EB2F-E5D6-43D7-85ED-0F33E4AD3DBD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E9B5A9-1766-4DD1-8AA9-34C8C3980C0E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07451-FC05-4FCB-BFE3-FA47D5D81EF7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D23FF-C8F6-436A-9DB5-AB39377A9CC8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560" y="409701"/>
            <a:ext cx="6017671" cy="1743613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51341" y="409702"/>
            <a:ext cx="10225275" cy="8782379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560" y="2153315"/>
            <a:ext cx="6017671" cy="7038766"/>
          </a:xfrm>
        </p:spPr>
        <p:txBody>
          <a:bodyPr/>
          <a:lstStyle>
            <a:lvl1pPr marL="0" indent="0">
              <a:buNone/>
              <a:defRPr sz="2500"/>
            </a:lvl1pPr>
            <a:lvl2pPr marL="816610" indent="0">
              <a:buNone/>
              <a:defRPr sz="2100"/>
            </a:lvl2pPr>
            <a:lvl3pPr marL="1633220" indent="0">
              <a:buNone/>
              <a:defRPr sz="1800"/>
            </a:lvl3pPr>
            <a:lvl4pPr marL="2449830" indent="0">
              <a:buNone/>
              <a:defRPr sz="1600"/>
            </a:lvl4pPr>
            <a:lvl5pPr marL="3266440" indent="0">
              <a:buNone/>
              <a:defRPr sz="1600"/>
            </a:lvl5pPr>
            <a:lvl6pPr marL="4083050" indent="0">
              <a:buNone/>
              <a:defRPr sz="1600"/>
            </a:lvl6pPr>
            <a:lvl7pPr marL="4899660" indent="0">
              <a:buNone/>
              <a:defRPr sz="1600"/>
            </a:lvl7pPr>
            <a:lvl8pPr marL="5716270" indent="0">
              <a:buNone/>
              <a:defRPr sz="1600"/>
            </a:lvl8pPr>
            <a:lvl9pPr marL="6532880" indent="0">
              <a:buNone/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29C11D-29BC-4510-BA3F-86EF3BCF18B1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85198" y="7203123"/>
            <a:ext cx="10974705" cy="850369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585198" y="919446"/>
            <a:ext cx="10974705" cy="6174105"/>
          </a:xfrm>
        </p:spPr>
        <p:txBody>
          <a:bodyPr rtlCol="0">
            <a:normAutofit/>
          </a:bodyPr>
          <a:lstStyle>
            <a:lvl1pPr marL="0" indent="0">
              <a:buNone/>
              <a:defRPr sz="5700"/>
            </a:lvl1pPr>
            <a:lvl2pPr marL="816610" indent="0">
              <a:buNone/>
              <a:defRPr sz="5000"/>
            </a:lvl2pPr>
            <a:lvl3pPr marL="1633220" indent="0">
              <a:buNone/>
              <a:defRPr sz="4300"/>
            </a:lvl3pPr>
            <a:lvl4pPr marL="2449830" indent="0">
              <a:buNone/>
              <a:defRPr sz="3600"/>
            </a:lvl4pPr>
            <a:lvl5pPr marL="3266440" indent="0">
              <a:buNone/>
              <a:defRPr sz="3600"/>
            </a:lvl5pPr>
            <a:lvl6pPr marL="4083050" indent="0">
              <a:buNone/>
              <a:defRPr sz="3600"/>
            </a:lvl6pPr>
            <a:lvl7pPr marL="4899660" indent="0">
              <a:buNone/>
              <a:defRPr sz="3600"/>
            </a:lvl7pPr>
            <a:lvl8pPr marL="5716270" indent="0">
              <a:buNone/>
              <a:defRPr sz="3600"/>
            </a:lvl8pPr>
            <a:lvl9pPr marL="6532880" indent="0">
              <a:buNone/>
              <a:defRPr sz="36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585198" y="8053492"/>
            <a:ext cx="10974705" cy="1207666"/>
          </a:xfrm>
        </p:spPr>
        <p:txBody>
          <a:bodyPr/>
          <a:lstStyle>
            <a:lvl1pPr marL="0" indent="0">
              <a:buNone/>
              <a:defRPr sz="2500"/>
            </a:lvl1pPr>
            <a:lvl2pPr marL="816610" indent="0">
              <a:buNone/>
              <a:defRPr sz="2100"/>
            </a:lvl2pPr>
            <a:lvl3pPr marL="1633220" indent="0">
              <a:buNone/>
              <a:defRPr sz="1800"/>
            </a:lvl3pPr>
            <a:lvl4pPr marL="2449830" indent="0">
              <a:buNone/>
              <a:defRPr sz="1600"/>
            </a:lvl4pPr>
            <a:lvl5pPr marL="3266440" indent="0">
              <a:buNone/>
              <a:defRPr sz="1600"/>
            </a:lvl5pPr>
            <a:lvl6pPr marL="4083050" indent="0">
              <a:buNone/>
              <a:defRPr sz="1600"/>
            </a:lvl6pPr>
            <a:lvl7pPr marL="4899660" indent="0">
              <a:buNone/>
              <a:defRPr sz="1600"/>
            </a:lvl7pPr>
            <a:lvl8pPr marL="5716270" indent="0">
              <a:buNone/>
              <a:defRPr sz="1600"/>
            </a:lvl8pPr>
            <a:lvl9pPr marL="6532880" indent="0">
              <a:buNone/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8D7852-6DCB-45BD-87D9-A325A58BD193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412750"/>
            <a:ext cx="16462375" cy="17145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63321" tIns="81660" rIns="163321" bIns="8166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</p:nvPr>
        </p:nvSpPr>
        <p:spPr bwMode="auto">
          <a:xfrm>
            <a:off x="914400" y="2400300"/>
            <a:ext cx="16462375" cy="6791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63321" tIns="81660" rIns="163321" bIns="8166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914400" y="9537700"/>
            <a:ext cx="4268788" cy="547688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l" defTabSz="1632585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21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5DD4B88-3A0C-49A5-A8F7-6ACDB4FC3AD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249988" y="9537700"/>
            <a:ext cx="5791200" cy="547688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ctr" defTabSz="1632585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21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3107988" y="9537700"/>
            <a:ext cx="4268787" cy="547688"/>
          </a:xfrm>
          <a:prstGeom prst="rect">
            <a:avLst/>
          </a:prstGeom>
        </p:spPr>
        <p:txBody>
          <a:bodyPr vert="horz" wrap="square" lIns="163321" tIns="81660" rIns="163321" bIns="8166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21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F4FC67E-0ECB-4939-B7DE-E33A0689D919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31950" rtl="0" eaLnBrk="0" fontAlgn="base" hangingPunct="0">
        <a:spcBef>
          <a:spcPct val="0"/>
        </a:spcBef>
        <a:spcAft>
          <a:spcPct val="0"/>
        </a:spcAft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611505" indent="-611505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5880" indent="-509905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0255" indent="-408305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500" indent="-408305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475" indent="-408305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1355" indent="-408305" algn="l" defTabSz="16325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65" indent="-408305" algn="l" defTabSz="16325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75" indent="-408305" algn="l" defTabSz="16325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85" indent="-408305" algn="l" defTabSz="16325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1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2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3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4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5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6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7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80" algn="l" defTabSz="163258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未标题-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68313" y="544513"/>
            <a:ext cx="322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0" y="482600"/>
            <a:ext cx="18291175" cy="9880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4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湖州</a:t>
            </a:r>
            <a:r>
              <a:rPr lang="zh-CN" altLang="en-US" sz="4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银行银行卡业务</a:t>
            </a:r>
            <a:r>
              <a:rPr lang="zh-CN" altLang="en-US" sz="4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收费价目表</a:t>
            </a:r>
            <a:endParaRPr lang="zh-CN" altLang="en-US" sz="4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graphicFrame>
        <p:nvGraphicFramePr>
          <p:cNvPr id="9366" name="表格 9365"/>
          <p:cNvGraphicFramePr>
            <a:graphicFrameLocks noGrp="1"/>
          </p:cNvGraphicFramePr>
          <p:nvPr/>
        </p:nvGraphicFramePr>
        <p:xfrm>
          <a:off x="930217" y="1430311"/>
          <a:ext cx="16859250" cy="7999417"/>
        </p:xfrm>
        <a:graphic>
          <a:graphicData uri="http://schemas.openxmlformats.org/drawingml/2006/table">
            <a:tbl>
              <a:tblPr/>
              <a:tblGrid>
                <a:gridCol w="1143000"/>
                <a:gridCol w="2071687"/>
                <a:gridCol w="3257550"/>
                <a:gridCol w="2600325"/>
                <a:gridCol w="3462338"/>
                <a:gridCol w="1603375"/>
                <a:gridCol w="2720975"/>
              </a:tblGrid>
              <a:tr h="503238">
                <a:tc gridSpan="7">
                  <a:txBody>
                    <a:bodyPr/>
                    <a:lstStyle/>
                    <a:p>
                      <a:pPr marL="0" marR="0" lvl="0" indent="0" algn="l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03238">
                <a:tc gridSpan="7">
                  <a:txBody>
                    <a:bodyPr/>
                    <a:lstStyle/>
                    <a:p>
                      <a:pPr marL="0" marR="0" lvl="0" indent="0" algn="l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、借记卡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收费项目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服务对象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收费标准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定价形式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备注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5675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ATM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跨行取款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境内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笔；境外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15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笔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市场调节价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+mn-ea"/>
                        </a:rPr>
                        <a:t>优惠免收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　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ATM-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查询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免收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市场调节价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　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ATM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同城跨行转账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万元（含）以下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笔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市场调节价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+mn-ea"/>
                        </a:rPr>
                        <a:t>优惠免收　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　　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ATM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同城跨行转账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万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-5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万元（含）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笔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市场调节价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ATM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异地跨行转账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5000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元以下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按交易金额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1%/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笔（最低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元）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市场调节价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ATM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异地跨行转账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5000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元以上至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万元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笔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市场调节价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发新卡、换卡工本费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免收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市场调节价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　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卡密码挂失手续费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免收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市场调节价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　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9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卡密码解锁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免收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市场调节价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　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23" name="Text Box 79"/>
          <p:cNvSpPr txBox="1">
            <a:spLocks noChangeArrowheads="1"/>
          </p:cNvSpPr>
          <p:nvPr/>
        </p:nvSpPr>
        <p:spPr bwMode="auto">
          <a:xfrm>
            <a:off x="576635" y="9502775"/>
            <a:ext cx="1771454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1800" b="1" dirty="0"/>
              <a:t>湖州银行咨询电话：40080-96528</a:t>
            </a:r>
            <a:r>
              <a:rPr lang="en-US" altLang="zh-CN" sz="1800" b="1" dirty="0"/>
              <a:t>           </a:t>
            </a:r>
            <a:r>
              <a:rPr lang="zh-CN" altLang="en-US" sz="1800" b="1" dirty="0"/>
              <a:t>浙江银行业协会电话：</a:t>
            </a:r>
            <a:r>
              <a:rPr lang="en-US" altLang="zh-CN" sz="1800" b="1" dirty="0"/>
              <a:t>12378               </a:t>
            </a:r>
            <a:r>
              <a:rPr lang="zh-CN" altLang="en-US" sz="1800" b="1" dirty="0"/>
              <a:t>湖州银行业协会电话：</a:t>
            </a:r>
            <a:r>
              <a:rPr lang="en-US" altLang="zh-CN" sz="1800" b="1" dirty="0"/>
              <a:t>0572-228814</a:t>
            </a:r>
            <a:r>
              <a:rPr lang="zh-CN" altLang="en-US" sz="1800" b="1" dirty="0"/>
              <a:t>8</a:t>
            </a:r>
            <a:r>
              <a:rPr lang="en-US" altLang="zh-CN" sz="1800" b="1" dirty="0"/>
              <a:t>           </a:t>
            </a:r>
            <a:r>
              <a:rPr lang="zh-CN" altLang="en-US" sz="1800" b="1" dirty="0"/>
              <a:t>价格举报电话：12358</a:t>
            </a:r>
            <a:endParaRPr lang="en-US" altLang="zh-CN" sz="1800" b="1" dirty="0"/>
          </a:p>
          <a:p>
            <a:pPr eaLnBrk="1" hangingPunct="1"/>
            <a:r>
              <a:rPr lang="zh-CN" altLang="en-US" sz="1800" b="1" dirty="0"/>
              <a:t>国家金融监督管理总局浙江监管局 ： </a:t>
            </a:r>
            <a:r>
              <a:rPr lang="en-US" altLang="zh-CN" sz="1800" b="1" dirty="0"/>
              <a:t>0571-87189900       </a:t>
            </a:r>
            <a:r>
              <a:rPr lang="zh-CN" altLang="en-US" sz="1800" b="1" dirty="0"/>
              <a:t>国家金融监督管理总局湖州监管分局：</a:t>
            </a:r>
            <a:r>
              <a:rPr lang="en-US" altLang="zh-CN" sz="1800" b="1" dirty="0"/>
              <a:t>0572-2288</a:t>
            </a:r>
            <a:r>
              <a:rPr lang="zh-CN" altLang="en-US" sz="1800" b="1" dirty="0"/>
              <a:t>106       国家金融监督管理总局嘉兴监管分局：</a:t>
            </a:r>
            <a:r>
              <a:rPr lang="en-US" altLang="zh-CN" sz="1800" b="1" dirty="0"/>
              <a:t>0573-82065712</a:t>
            </a:r>
            <a:endParaRPr lang="en-US" altLang="zh-CN" sz="1800" b="1" dirty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未标题-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68313" y="544513"/>
            <a:ext cx="322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367" name="表格 10366"/>
          <p:cNvGraphicFramePr/>
          <p:nvPr/>
        </p:nvGraphicFramePr>
        <p:xfrm>
          <a:off x="792163" y="1403350"/>
          <a:ext cx="16859250" cy="7880350"/>
        </p:xfrm>
        <a:graphic>
          <a:graphicData uri="http://schemas.openxmlformats.org/drawingml/2006/table">
            <a:tbl>
              <a:tblPr/>
              <a:tblGrid>
                <a:gridCol w="1143000"/>
                <a:gridCol w="4356735"/>
                <a:gridCol w="2781300"/>
                <a:gridCol w="2982595"/>
                <a:gridCol w="2040255"/>
                <a:gridCol w="3555365"/>
              </a:tblGrid>
              <a:tr h="405561">
                <a:tc gridSpan="6"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fontAlgn="ctr" hangingPunct="1">
                        <a:spcBef>
                          <a:spcPct val="0"/>
                        </a:spcBef>
                        <a:buNone/>
                      </a:pPr>
                      <a:endParaRPr lang="zh-CN" altLang="en-US" sz="2000" b="1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52411">
                <a:tc gridSpan="6"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b="1" dirty="0">
                          <a:latin typeface="宋体" panose="02010600030101010101" pitchFamily="2" charset="-122"/>
                        </a:rPr>
                        <a:t>1</a:t>
                      </a:r>
                      <a:r>
                        <a:rPr lang="zh-CN" altLang="en-US" sz="2000" b="1" dirty="0">
                          <a:latin typeface="宋体" panose="02010600030101010101" pitchFamily="2" charset="-122"/>
                        </a:rPr>
                        <a:t>、借记卡</a:t>
                      </a:r>
                      <a:endParaRPr lang="zh-CN" altLang="en-US" sz="2000" b="1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62664"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宋体" panose="02010600030101010101" pitchFamily="2" charset="-122"/>
                        </a:rPr>
                        <a:t>序号</a:t>
                      </a:r>
                      <a:endParaRPr lang="zh-CN" altLang="en-US" sz="2000" b="1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宋体" panose="02010600030101010101" pitchFamily="2" charset="-122"/>
                        </a:rPr>
                        <a:t>收费项目</a:t>
                      </a:r>
                      <a:endParaRPr lang="zh-CN" altLang="en-US" sz="2000" b="1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宋体" panose="02010600030101010101" pitchFamily="2" charset="-122"/>
                        </a:rPr>
                        <a:t>服务对象</a:t>
                      </a:r>
                      <a:endParaRPr lang="zh-CN" altLang="en-US" sz="2000" b="1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宋体" panose="02010600030101010101" pitchFamily="2" charset="-122"/>
                        </a:rPr>
                        <a:t>收费标准</a:t>
                      </a:r>
                      <a:endParaRPr lang="zh-CN" altLang="en-US" sz="2000" b="1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宋体" panose="02010600030101010101" pitchFamily="2" charset="-122"/>
                        </a:rPr>
                        <a:t>定价形式</a:t>
                      </a:r>
                      <a:endParaRPr lang="zh-CN" altLang="en-US" sz="2000" b="1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宋体" panose="02010600030101010101" pitchFamily="2" charset="-122"/>
                        </a:rPr>
                        <a:t>备注</a:t>
                      </a:r>
                      <a:endParaRPr lang="zh-CN" altLang="en-US" sz="2000" b="1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62"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dirty="0">
                          <a:latin typeface="宋体" panose="02010600030101010101" pitchFamily="2" charset="-122"/>
                        </a:rPr>
                        <a:t>10</a:t>
                      </a:r>
                      <a:endParaRPr lang="en-US" altLang="zh-CN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卡密码重置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个人客户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免收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市场调节价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　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62"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dirty="0" smtClean="0">
                          <a:latin typeface="宋体" panose="02010600030101010101" pitchFamily="2" charset="-122"/>
                        </a:rPr>
                        <a:t>11</a:t>
                      </a:r>
                      <a:endParaRPr lang="en-US" altLang="zh-CN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银联柜面通</a:t>
                      </a:r>
                      <a:r>
                        <a:rPr lang="en-US" altLang="zh-CN" sz="2000">
                          <a:latin typeface="宋体" panose="02010600030101010101" pitchFamily="2" charset="-122"/>
                        </a:rPr>
                        <a:t>--</a:t>
                      </a: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通存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个人客户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免收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市场调节价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　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62"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dirty="0" smtClean="0">
                          <a:latin typeface="宋体" panose="02010600030101010101" pitchFamily="2" charset="-122"/>
                        </a:rPr>
                        <a:t>12</a:t>
                      </a:r>
                      <a:endParaRPr lang="en-US" altLang="zh-CN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银联柜面通</a:t>
                      </a:r>
                      <a:r>
                        <a:rPr lang="en-US" altLang="zh-CN" sz="2000">
                          <a:latin typeface="宋体" panose="02010600030101010101" pitchFamily="2" charset="-122"/>
                        </a:rPr>
                        <a:t>--</a:t>
                      </a: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通兑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个人客户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免收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市场调节价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　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62"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dirty="0" smtClean="0">
                          <a:latin typeface="宋体" panose="02010600030101010101" pitchFamily="2" charset="-122"/>
                        </a:rPr>
                        <a:t>13</a:t>
                      </a:r>
                      <a:endParaRPr lang="en-US" altLang="zh-CN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银联柜面通</a:t>
                      </a:r>
                      <a:r>
                        <a:rPr lang="en-US" altLang="zh-CN" sz="2000" dirty="0">
                          <a:latin typeface="宋体" panose="02010600030101010101" pitchFamily="2" charset="-122"/>
                        </a:rPr>
                        <a:t>--</a:t>
                      </a: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转账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个人客户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免收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市场调节价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　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62"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dirty="0" smtClean="0">
                          <a:latin typeface="宋体" panose="02010600030101010101" pitchFamily="2" charset="-122"/>
                        </a:rPr>
                        <a:t>14</a:t>
                      </a:r>
                      <a:endParaRPr lang="en-US" altLang="zh-CN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银联柜面通</a:t>
                      </a:r>
                      <a:r>
                        <a:rPr lang="en-US" altLang="zh-CN" sz="2000" dirty="0">
                          <a:latin typeface="宋体" panose="02010600030101010101" pitchFamily="2" charset="-122"/>
                        </a:rPr>
                        <a:t>—</a:t>
                      </a: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查询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个人客户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免收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市场调节价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宋体" panose="02010600030101010101" pitchFamily="2" charset="-122"/>
                        </a:rPr>
                        <a:t>　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9404"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dirty="0" smtClean="0">
                          <a:latin typeface="宋体" panose="02010600030101010101" pitchFamily="2" charset="-122"/>
                        </a:rPr>
                        <a:t>15</a:t>
                      </a:r>
                      <a:endParaRPr lang="en-US" altLang="zh-CN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2000" dirty="0" smtClean="0">
                          <a:latin typeface="Arial" panose="020B0604020202020204" pitchFamily="34" charset="0"/>
                        </a:rPr>
                        <a:t>特约商户手续费</a:t>
                      </a:r>
                      <a:endParaRPr lang="zh-CN" altLang="en-US" sz="2000" dirty="0" smtClean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2000" dirty="0" smtClean="0">
                          <a:latin typeface="宋体" panose="02010600030101010101" pitchFamily="2" charset="-122"/>
                        </a:rPr>
                        <a:t>个人客户、对公客户</a:t>
                      </a:r>
                      <a:endParaRPr lang="zh-CN" altLang="en-US" sz="2000" dirty="0" smtClean="0">
                        <a:latin typeface="宋体" panose="02010600030101010101" pitchFamily="2" charset="-122"/>
                      </a:endParaRPr>
                    </a:p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dirty="0" smtClean="0">
                          <a:latin typeface="宋体" panose="02010600030101010101" pitchFamily="2" charset="-122"/>
                        </a:rPr>
                        <a:t>1</a:t>
                      </a:r>
                      <a:r>
                        <a:rPr lang="zh-CN" altLang="en-US" sz="2000" dirty="0" smtClean="0">
                          <a:latin typeface="宋体" panose="02010600030101010101" pitchFamily="2" charset="-122"/>
                        </a:rPr>
                        <a:t>、刷卡交易手续费：借记卡交易金额的</a:t>
                      </a:r>
                      <a:r>
                        <a:rPr lang="en-US" altLang="zh-CN" sz="2000" dirty="0" smtClean="0">
                          <a:latin typeface="宋体" panose="02010600030101010101" pitchFamily="2" charset="-122"/>
                        </a:rPr>
                        <a:t>0.45%</a:t>
                      </a:r>
                      <a:r>
                        <a:rPr lang="zh-CN" altLang="en-US" sz="2000" dirty="0" smtClean="0">
                          <a:latin typeface="宋体" panose="02010600030101010101" pitchFamily="2" charset="-122"/>
                        </a:rPr>
                        <a:t>，</a:t>
                      </a:r>
                      <a:r>
                        <a:rPr lang="en-US" altLang="zh-CN" sz="2000" dirty="0" smtClean="0">
                          <a:latin typeface="宋体" panose="02010600030101010101" pitchFamily="2" charset="-122"/>
                        </a:rPr>
                        <a:t>20</a:t>
                      </a:r>
                      <a:r>
                        <a:rPr lang="zh-CN" altLang="en-US" sz="2000" dirty="0" smtClean="0">
                          <a:latin typeface="宋体" panose="02010600030101010101" pitchFamily="2" charset="-122"/>
                        </a:rPr>
                        <a:t>元封顶；贷记卡交易金额的</a:t>
                      </a:r>
                      <a:r>
                        <a:rPr lang="en-US" altLang="zh-CN" sz="2000" dirty="0" smtClean="0">
                          <a:latin typeface="宋体" panose="02010600030101010101" pitchFamily="2" charset="-122"/>
                        </a:rPr>
                        <a:t>0.55%</a:t>
                      </a:r>
                      <a:r>
                        <a:rPr lang="zh-CN" altLang="en-US" sz="2000" dirty="0" smtClean="0">
                          <a:latin typeface="宋体" panose="02010600030101010101" pitchFamily="2" charset="-122"/>
                        </a:rPr>
                        <a:t>，上不封顶。</a:t>
                      </a:r>
                      <a:endParaRPr lang="zh-CN" altLang="en-US" sz="2000" dirty="0" smtClean="0">
                        <a:latin typeface="宋体" panose="02010600030101010101" pitchFamily="2" charset="-122"/>
                      </a:endParaRPr>
                    </a:p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dirty="0" smtClean="0">
                          <a:latin typeface="宋体" panose="02010600030101010101" pitchFamily="2" charset="-122"/>
                        </a:rPr>
                        <a:t>2</a:t>
                      </a:r>
                      <a:r>
                        <a:rPr lang="zh-CN" altLang="en-US" sz="2000" dirty="0" smtClean="0">
                          <a:latin typeface="宋体" panose="02010600030101010101" pitchFamily="2" charset="-122"/>
                        </a:rPr>
                        <a:t>、二维码交易手续费：支付宝渠道交易金额的</a:t>
                      </a:r>
                      <a:r>
                        <a:rPr lang="en-US" altLang="zh-CN" sz="2000" dirty="0" smtClean="0">
                          <a:latin typeface="宋体" panose="02010600030101010101" pitchFamily="2" charset="-122"/>
                        </a:rPr>
                        <a:t>0.3%</a:t>
                      </a:r>
                      <a:r>
                        <a:rPr lang="zh-CN" altLang="en-US" sz="2000" dirty="0" smtClean="0">
                          <a:latin typeface="宋体" panose="02010600030101010101" pitchFamily="2" charset="-122"/>
                        </a:rPr>
                        <a:t>，上不封顶；微信渠道交易金额的</a:t>
                      </a:r>
                      <a:r>
                        <a:rPr lang="en-US" altLang="zh-CN" sz="2000" dirty="0" smtClean="0">
                          <a:latin typeface="宋体" panose="02010600030101010101" pitchFamily="2" charset="-122"/>
                        </a:rPr>
                        <a:t>0.3%</a:t>
                      </a:r>
                      <a:r>
                        <a:rPr lang="zh-CN" altLang="en-US" sz="2000" dirty="0" smtClean="0">
                          <a:latin typeface="宋体" panose="02010600030101010101" pitchFamily="2" charset="-122"/>
                        </a:rPr>
                        <a:t>，上不封顶；银联二维码渠道交易金额的</a:t>
                      </a:r>
                      <a:r>
                        <a:rPr lang="en-US" altLang="zh-CN" sz="2000" dirty="0" smtClean="0">
                          <a:latin typeface="宋体" panose="02010600030101010101" pitchFamily="2" charset="-122"/>
                        </a:rPr>
                        <a:t>0.3%</a:t>
                      </a:r>
                      <a:r>
                        <a:rPr lang="zh-CN" altLang="en-US" sz="2000" dirty="0" smtClean="0">
                          <a:latin typeface="宋体" panose="02010600030101010101" pitchFamily="2" charset="-122"/>
                        </a:rPr>
                        <a:t>，上不封顶。</a:t>
                      </a:r>
                      <a:endParaRPr lang="zh-CN" altLang="en-US" sz="2000" dirty="0">
                        <a:latin typeface="宋体" panose="02010600030101010101" pitchFamily="2" charset="-122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11505" lvl="0" indent="-6115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5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1325880" lvl="1" indent="-5099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4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2040255" lvl="2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2857500" lvl="3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3673475" lvl="4" indent="-408305" algn="l" defTabSz="163195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 eaLnBrk="1" fontAlgn="ctr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dirty="0">
                          <a:latin typeface="+mn-ea"/>
                          <a:ea typeface="+mn-ea"/>
                        </a:rPr>
                        <a:t>市场调节价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45720" marR="45720" marT="45719" marB="4571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2025年1月1日至2025年12月31日减免政策：</a:t>
                      </a:r>
                      <a:b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</a:br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1、新入网(入网首2个月):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按结算账户月日均存款分档减免：</a:t>
                      </a:r>
                      <a:b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</a:br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入网首月：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全免，1000元封顶;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入网第2个月起：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1万（不含）以下：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最高补贴100元（约3.3万交易额度）；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1万（含）-5万（不含）：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最高补贴300元（约10万交易额度）；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5万（含）以上：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最高补贴900元（约30万交易额度）；</a:t>
                      </a:r>
                      <a:b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</a:br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2、存量（入网2个月后）：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按结算账户月日均存款分档减免：</a:t>
                      </a:r>
                      <a:b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</a:br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2500元（不含）以下不减免;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2500元（含）-1（不含）万：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免最高50元（约1.7万交易额度）；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1（含）-5（不含）万：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最高免150元（约5万交易额度）；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5（含）-10（不含）万：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最高免300元（约10万交易额度）；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10（含）-20（不含）万：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最高免600元（约20万交易额度）；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20（含）万以上：</a:t>
                      </a:r>
                      <a:endParaRPr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sym typeface="+mn-ea"/>
                        </a:rPr>
                        <a:t>按日均的0.3%减免，最高免2000元（约为月均余额的额度）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523" name="Text Box 79"/>
          <p:cNvSpPr txBox="1">
            <a:spLocks noChangeArrowheads="1"/>
          </p:cNvSpPr>
          <p:nvPr/>
        </p:nvSpPr>
        <p:spPr bwMode="auto">
          <a:xfrm>
            <a:off x="288602" y="9359900"/>
            <a:ext cx="17785977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1800" b="1" dirty="0"/>
              <a:t>湖州银行咨询电话：40080-96528</a:t>
            </a:r>
            <a:r>
              <a:rPr lang="en-US" altLang="zh-CN" sz="1800" b="1" dirty="0"/>
              <a:t>           </a:t>
            </a:r>
            <a:r>
              <a:rPr lang="zh-CN" altLang="en-US" sz="1800" b="1" dirty="0"/>
              <a:t>浙江银行业协会电话：</a:t>
            </a:r>
            <a:r>
              <a:rPr lang="en-US" altLang="zh-CN" sz="1800" b="1" dirty="0"/>
              <a:t>12378               </a:t>
            </a:r>
            <a:r>
              <a:rPr lang="zh-CN" altLang="en-US" sz="1800" b="1" dirty="0"/>
              <a:t>湖州银行业协会电话：</a:t>
            </a:r>
            <a:r>
              <a:rPr lang="en-US" altLang="zh-CN" sz="1800" b="1" dirty="0"/>
              <a:t>0572-228814</a:t>
            </a:r>
            <a:r>
              <a:rPr lang="zh-CN" altLang="en-US" sz="1800" b="1" dirty="0"/>
              <a:t>8</a:t>
            </a:r>
            <a:r>
              <a:rPr lang="en-US" altLang="zh-CN" sz="1800" b="1" dirty="0"/>
              <a:t>           </a:t>
            </a:r>
            <a:r>
              <a:rPr lang="zh-CN" altLang="en-US" sz="1800" b="1" dirty="0"/>
              <a:t>价格举报电话：12358</a:t>
            </a:r>
            <a:endParaRPr lang="en-US" altLang="zh-CN" sz="1800" b="1" dirty="0"/>
          </a:p>
          <a:p>
            <a:pPr eaLnBrk="1" hangingPunct="1"/>
            <a:r>
              <a:rPr lang="zh-CN" altLang="en-US" sz="1800" b="1" dirty="0"/>
              <a:t>国家金融监督管理总局浙江监管局 ： </a:t>
            </a:r>
            <a:r>
              <a:rPr lang="en-US" altLang="zh-CN" sz="1800" b="1" dirty="0"/>
              <a:t>0571-87189900       </a:t>
            </a:r>
            <a:r>
              <a:rPr lang="zh-CN" altLang="en-US" sz="1800" b="1" dirty="0"/>
              <a:t>国家金融监督管理总局湖州监管分局：</a:t>
            </a:r>
            <a:r>
              <a:rPr lang="en-US" altLang="zh-CN" sz="1800" b="1" dirty="0"/>
              <a:t>0572-2288</a:t>
            </a:r>
            <a:r>
              <a:rPr lang="zh-CN" altLang="en-US" sz="1800" b="1" dirty="0"/>
              <a:t>106       国家金融监督管理总局嘉兴监管分局：</a:t>
            </a:r>
            <a:r>
              <a:rPr lang="en-US" altLang="zh-CN" sz="1800" b="1" dirty="0"/>
              <a:t>0573-82065712</a:t>
            </a:r>
            <a:endParaRPr lang="en-US" altLang="zh-CN" sz="1800" b="1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482600"/>
            <a:ext cx="18291175" cy="9880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4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湖州</a:t>
            </a:r>
            <a:r>
              <a:rPr lang="zh-CN" altLang="en-US" sz="4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银行银行卡业务</a:t>
            </a:r>
            <a:r>
              <a:rPr lang="zh-CN" altLang="en-US" sz="4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收费价目表</a:t>
            </a:r>
            <a:endParaRPr lang="zh-CN" altLang="en-US" sz="4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未标题-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68313" y="544513"/>
            <a:ext cx="322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385" name="表格 11384"/>
          <p:cNvGraphicFramePr>
            <a:graphicFrameLocks noGrp="1"/>
          </p:cNvGraphicFramePr>
          <p:nvPr/>
        </p:nvGraphicFramePr>
        <p:xfrm>
          <a:off x="858838" y="1287435"/>
          <a:ext cx="16859250" cy="8072492"/>
        </p:xfrm>
        <a:graphic>
          <a:graphicData uri="http://schemas.openxmlformats.org/drawingml/2006/table">
            <a:tbl>
              <a:tblPr/>
              <a:tblGrid>
                <a:gridCol w="984250"/>
                <a:gridCol w="5588000"/>
                <a:gridCol w="3071812"/>
                <a:gridCol w="2928938"/>
                <a:gridCol w="1944687"/>
                <a:gridCol w="2341563"/>
              </a:tblGrid>
              <a:tr h="592540">
                <a:tc gridSpan="6">
                  <a:txBody>
                    <a:bodyPr/>
                    <a:lstStyle/>
                    <a:p>
                      <a:pPr marL="0" marR="0" lvl="0" indent="0" algn="l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92540">
                <a:tc gridSpan="6">
                  <a:txBody>
                    <a:bodyPr/>
                    <a:lstStyle/>
                    <a:p>
                      <a:pPr marL="0" marR="0" lvl="0" indent="0" algn="l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、公务卡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92540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收费项目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服务对象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收费标准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定价形式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备注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540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卡年服务费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免收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市场调节价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　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540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换卡工本费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张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优惠免收　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606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透支利息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近似折算为年化利率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12.6%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　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4217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违约金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每期按最低还款额未还部分的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5%,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最低收费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最高收费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250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　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606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预借现金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按取现金额的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1%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收取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最低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最高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200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　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606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补制账单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份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补打三个月内的账单免费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优惠免收　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4217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递送费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次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本地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次（异地）、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次（境外）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优惠免收　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540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卡挂失手续费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卡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优惠免收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62" name="Text Box 79"/>
          <p:cNvSpPr txBox="1">
            <a:spLocks noChangeArrowheads="1"/>
          </p:cNvSpPr>
          <p:nvPr/>
        </p:nvSpPr>
        <p:spPr bwMode="auto">
          <a:xfrm>
            <a:off x="468313" y="9431338"/>
            <a:ext cx="17534258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1800" b="1" dirty="0"/>
              <a:t>湖州银行咨询电话：40080-96528</a:t>
            </a:r>
            <a:r>
              <a:rPr lang="en-US" altLang="zh-CN" sz="1800" b="1" dirty="0"/>
              <a:t>           </a:t>
            </a:r>
            <a:r>
              <a:rPr lang="zh-CN" altLang="en-US" sz="1800" b="1" dirty="0"/>
              <a:t>浙江银行业协会电话：</a:t>
            </a:r>
            <a:r>
              <a:rPr lang="en-US" altLang="zh-CN" sz="1800" b="1" dirty="0"/>
              <a:t>12378               </a:t>
            </a:r>
            <a:r>
              <a:rPr lang="zh-CN" altLang="en-US" sz="1800" b="1" dirty="0"/>
              <a:t>湖州银行业协会电话：</a:t>
            </a:r>
            <a:r>
              <a:rPr lang="en-US" altLang="zh-CN" sz="1800" b="1" dirty="0"/>
              <a:t>0572-228814</a:t>
            </a:r>
            <a:r>
              <a:rPr lang="zh-CN" altLang="en-US" sz="1800" b="1" dirty="0"/>
              <a:t>8</a:t>
            </a:r>
            <a:r>
              <a:rPr lang="en-US" altLang="zh-CN" sz="1800" b="1" dirty="0"/>
              <a:t>           </a:t>
            </a:r>
            <a:r>
              <a:rPr lang="zh-CN" altLang="en-US" sz="1800" b="1" dirty="0"/>
              <a:t>价格举报电话：12358</a:t>
            </a:r>
            <a:endParaRPr lang="en-US" altLang="zh-CN" sz="1800" b="1" dirty="0"/>
          </a:p>
          <a:p>
            <a:pPr eaLnBrk="1" hangingPunct="1"/>
            <a:r>
              <a:rPr lang="zh-CN" altLang="en-US" sz="1800" b="1" dirty="0"/>
              <a:t>国家金融监督管理总局浙江监管局 ： </a:t>
            </a:r>
            <a:r>
              <a:rPr lang="en-US" altLang="zh-CN" sz="1800" b="1" dirty="0"/>
              <a:t>0571-87189900       </a:t>
            </a:r>
            <a:r>
              <a:rPr lang="zh-CN" altLang="en-US" sz="1800" b="1" dirty="0"/>
              <a:t>国家金融监督管理总局湖州监管分局：</a:t>
            </a:r>
            <a:r>
              <a:rPr lang="en-US" altLang="zh-CN" sz="1800" b="1" dirty="0"/>
              <a:t>0572-2288</a:t>
            </a:r>
            <a:r>
              <a:rPr lang="zh-CN" altLang="en-US" sz="1800" b="1" dirty="0"/>
              <a:t>106       国家金融监督管理总局嘉兴监管分局：</a:t>
            </a:r>
            <a:r>
              <a:rPr lang="en-US" altLang="zh-CN" sz="1800" b="1" dirty="0"/>
              <a:t>0573-82065712</a:t>
            </a:r>
            <a:endParaRPr lang="en-US" altLang="zh-CN" sz="1800" b="1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482600"/>
            <a:ext cx="18291175" cy="9880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4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湖州</a:t>
            </a:r>
            <a:r>
              <a:rPr lang="zh-CN" altLang="en-US" sz="4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银行银行卡业务</a:t>
            </a:r>
            <a:r>
              <a:rPr lang="zh-CN" altLang="en-US" sz="4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收费价目表</a:t>
            </a:r>
            <a:endParaRPr lang="zh-CN" altLang="en-US" sz="4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未标题-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68313" y="544513"/>
            <a:ext cx="322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385" name="表格 11384"/>
          <p:cNvGraphicFramePr>
            <a:graphicFrameLocks noGrp="1"/>
          </p:cNvGraphicFramePr>
          <p:nvPr/>
        </p:nvGraphicFramePr>
        <p:xfrm>
          <a:off x="858838" y="930245"/>
          <a:ext cx="16859250" cy="8358245"/>
        </p:xfrm>
        <a:graphic>
          <a:graphicData uri="http://schemas.openxmlformats.org/drawingml/2006/table">
            <a:tbl>
              <a:tblPr/>
              <a:tblGrid>
                <a:gridCol w="984250"/>
                <a:gridCol w="5588000"/>
                <a:gridCol w="3071812"/>
                <a:gridCol w="2928938"/>
                <a:gridCol w="1944687"/>
                <a:gridCol w="2341563"/>
              </a:tblGrid>
              <a:tr h="853394">
                <a:tc gridSpan="6">
                  <a:txBody>
                    <a:bodyPr/>
                    <a:lstStyle/>
                    <a:p>
                      <a:pPr marL="0" marR="0" lvl="0" indent="0" algn="l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853394">
                <a:tc gridSpan="6">
                  <a:txBody>
                    <a:bodyPr/>
                    <a:lstStyle/>
                    <a:p>
                      <a:pPr marL="0" marR="0" lvl="0" indent="0" algn="l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、公务卡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853394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收费项目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服务对象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收费标准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定价形式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备注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1330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取现跨行手续费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次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境内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),15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次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港澳台地区、境外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市场调节价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优惠免收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3394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密码挂失手续费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免收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　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903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电子账单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免收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　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903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溢缴款取现手续费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免收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　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9533"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短信使用费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个人客户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免收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631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　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45720" marR="45720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55" name="Text Box 79"/>
          <p:cNvSpPr txBox="1">
            <a:spLocks noChangeArrowheads="1"/>
          </p:cNvSpPr>
          <p:nvPr/>
        </p:nvSpPr>
        <p:spPr bwMode="auto">
          <a:xfrm>
            <a:off x="576635" y="9431338"/>
            <a:ext cx="17569952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1800" b="1" dirty="0"/>
              <a:t>湖州银行咨询电话：40080-96528</a:t>
            </a:r>
            <a:r>
              <a:rPr lang="en-US" altLang="zh-CN" sz="1800" b="1" dirty="0"/>
              <a:t>           </a:t>
            </a:r>
            <a:r>
              <a:rPr lang="zh-CN" altLang="en-US" sz="1800" b="1" dirty="0"/>
              <a:t>浙江银行业协会电话：</a:t>
            </a:r>
            <a:r>
              <a:rPr lang="en-US" altLang="zh-CN" sz="1800" b="1" dirty="0"/>
              <a:t>12378               </a:t>
            </a:r>
            <a:r>
              <a:rPr lang="zh-CN" altLang="en-US" sz="1800" b="1" dirty="0"/>
              <a:t>湖州银行业协会电话：</a:t>
            </a:r>
            <a:r>
              <a:rPr lang="en-US" altLang="zh-CN" sz="1800" b="1" dirty="0"/>
              <a:t>0572-228814</a:t>
            </a:r>
            <a:r>
              <a:rPr lang="zh-CN" altLang="en-US" sz="1800" b="1" dirty="0"/>
              <a:t>8</a:t>
            </a:r>
            <a:r>
              <a:rPr lang="en-US" altLang="zh-CN" sz="1800" b="1" dirty="0"/>
              <a:t>           </a:t>
            </a:r>
            <a:r>
              <a:rPr lang="zh-CN" altLang="en-US" sz="1800" b="1" dirty="0"/>
              <a:t>价格举报电话：12358</a:t>
            </a:r>
            <a:endParaRPr lang="en-US" altLang="zh-CN" sz="1800" b="1" dirty="0"/>
          </a:p>
          <a:p>
            <a:pPr eaLnBrk="1" hangingPunct="1"/>
            <a:r>
              <a:rPr lang="zh-CN" altLang="en-US" sz="1800" b="1" dirty="0"/>
              <a:t>国家金融监督管理总局浙江监管局 ： </a:t>
            </a:r>
            <a:r>
              <a:rPr lang="en-US" altLang="zh-CN" sz="1800" b="1" dirty="0"/>
              <a:t>0571-87189900       </a:t>
            </a:r>
            <a:r>
              <a:rPr lang="zh-CN" altLang="en-US" sz="1800" b="1" dirty="0"/>
              <a:t>国家金融监督管理总局湖州监管分局：</a:t>
            </a:r>
            <a:r>
              <a:rPr lang="en-US" altLang="zh-CN" sz="1800" b="1" dirty="0"/>
              <a:t>0572-2288</a:t>
            </a:r>
            <a:r>
              <a:rPr lang="zh-CN" altLang="en-US" sz="1800" b="1" dirty="0"/>
              <a:t>106       国家金融监督管理总局嘉兴监管分局：</a:t>
            </a:r>
            <a:r>
              <a:rPr lang="en-US" altLang="zh-CN" sz="1800" b="1" dirty="0"/>
              <a:t>0573-82065712</a:t>
            </a:r>
            <a:endParaRPr lang="en-US" altLang="zh-CN" sz="1800" b="1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482600"/>
            <a:ext cx="18291175" cy="9880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4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湖州</a:t>
            </a:r>
            <a:r>
              <a:rPr lang="zh-CN" altLang="en-US" sz="4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银行银行卡业务</a:t>
            </a:r>
            <a:r>
              <a:rPr lang="zh-CN" altLang="en-US" sz="4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收费价目表</a:t>
            </a:r>
            <a:endParaRPr lang="zh-CN" altLang="en-US" sz="4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2436</Words>
  <Application>WPS 演示</Application>
  <PresentationFormat>自定义</PresentationFormat>
  <Paragraphs>496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华文中宋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aaa</cp:lastModifiedBy>
  <cp:revision>211</cp:revision>
  <dcterms:created xsi:type="dcterms:W3CDTF">2015-12-29T08:57:00Z</dcterms:created>
  <dcterms:modified xsi:type="dcterms:W3CDTF">2025-01-20T07:34:32Z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2052-12.8.2.18017</vt:lpwstr>
  </property>
  <property fmtid="{D5CDD505-2E9C-101B-9397-08002B2CF9AE}" pid="3" name="ICV">
    <vt:lpwstr>9BE142F592064EAF9BDCAC9E09CC75E2_12</vt:lpwstr>
  </property>
</Properties>
</file>