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88" r:id="rId2"/>
    <p:sldId id="282" r:id="rId3"/>
    <p:sldId id="284" r:id="rId4"/>
  </p:sldIdLst>
  <p:sldSz cx="18291175" cy="10290175"/>
  <p:notesSz cx="6858000" cy="9144000"/>
  <p:defaultTextStyle>
    <a:defPPr>
      <a:defRPr lang="zh-CN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2449513" indent="-1077913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3265488" indent="-1436688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>
          <p15:clr>
            <a:srgbClr val="A4A3A4"/>
          </p15:clr>
        </p15:guide>
        <p15:guide id="2" pos="57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84" y="102"/>
      </p:cViewPr>
      <p:guideLst>
        <p:guide orient="horz" pos="3241"/>
        <p:guide pos="57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页眉占位符 3686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buFont typeface="Arial" pitchFamily="34" charset="0"/>
              <a:buNone/>
              <a:defRPr sz="1200" noProof="1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7" name="日期占位符 3686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eaLnBrk="1" hangingPunct="1">
              <a:buFont typeface="Arial" pitchFamily="34" charset="0"/>
              <a:buNone/>
              <a:defRPr sz="1200" noProof="1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8" name="页脚占位符 3686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eaLnBrk="1" hangingPunct="1">
              <a:buFont typeface="Arial" pitchFamily="34" charset="0"/>
              <a:buNone/>
              <a:defRPr sz="1200" noProof="1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9" name="灯片编号占位符 3686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63321" tIns="81660" rIns="163321" bIns="816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 smtClean="0"/>
            </a:lvl1pPr>
          </a:lstStyle>
          <a:p>
            <a:pPr>
              <a:defRPr/>
            </a:pPr>
            <a:fld id="{805B0E35-E3C2-4470-959F-777831EB53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240040-E530-4BE4-BD7B-425CA0BABA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6A5A93-59BD-42D7-87E1-8ECEFB4EBE2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261102" y="412085"/>
            <a:ext cx="4115514" cy="8779997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559" y="412085"/>
            <a:ext cx="12041690" cy="8779997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5B36CC-2022-4E44-94CA-585C9D92DB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F4C110-5E51-48E3-9A9E-2A97988D72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4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5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7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FDEA1D-FE4B-4E7E-BBC0-5C59BDA686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559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298014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E2BB0C-BE71-4670-BEF8-13BEA37A47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10" indent="0">
              <a:buNone/>
              <a:defRPr sz="3600" b="1"/>
            </a:lvl2pPr>
            <a:lvl3pPr marL="1633220" indent="0">
              <a:buNone/>
              <a:defRPr sz="3200" b="1"/>
            </a:lvl3pPr>
            <a:lvl4pPr marL="2449830" indent="0">
              <a:buNone/>
              <a:defRPr sz="2900" b="1"/>
            </a:lvl4pPr>
            <a:lvl5pPr marL="3266440" indent="0">
              <a:buNone/>
              <a:defRPr sz="2900" b="1"/>
            </a:lvl5pPr>
            <a:lvl6pPr marL="4083050" indent="0">
              <a:buNone/>
              <a:defRPr sz="2900" b="1"/>
            </a:lvl6pPr>
            <a:lvl7pPr marL="4899660" indent="0">
              <a:buNone/>
              <a:defRPr sz="2900" b="1"/>
            </a:lvl7pPr>
            <a:lvl8pPr marL="5716270" indent="0">
              <a:buNone/>
              <a:defRPr sz="2900" b="1"/>
            </a:lvl8pPr>
            <a:lvl9pPr marL="6532880" indent="0">
              <a:buNone/>
              <a:defRPr sz="29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10" indent="0">
              <a:buNone/>
              <a:defRPr sz="3600" b="1"/>
            </a:lvl2pPr>
            <a:lvl3pPr marL="1633220" indent="0">
              <a:buNone/>
              <a:defRPr sz="3200" b="1"/>
            </a:lvl3pPr>
            <a:lvl4pPr marL="2449830" indent="0">
              <a:buNone/>
              <a:defRPr sz="2900" b="1"/>
            </a:lvl4pPr>
            <a:lvl5pPr marL="3266440" indent="0">
              <a:buNone/>
              <a:defRPr sz="2900" b="1"/>
            </a:lvl5pPr>
            <a:lvl6pPr marL="4083050" indent="0">
              <a:buNone/>
              <a:defRPr sz="2900" b="1"/>
            </a:lvl6pPr>
            <a:lvl7pPr marL="4899660" indent="0">
              <a:buNone/>
              <a:defRPr sz="2900" b="1"/>
            </a:lvl7pPr>
            <a:lvl8pPr marL="5716270" indent="0">
              <a:buNone/>
              <a:defRPr sz="2900" b="1"/>
            </a:lvl8pPr>
            <a:lvl9pPr marL="6532880" indent="0">
              <a:buNone/>
              <a:defRPr sz="29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0E76A3-0D75-4712-806F-38C42E60C6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452B4A-FC1C-46EC-A1DA-47311A37C9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903C-EE34-4EC8-987C-9C634B064088}" type="datetimeFigureOut">
              <a:rPr lang="zh-CN" altLang="en-US"/>
              <a:pPr>
                <a:defRPr/>
              </a:pPr>
              <a:t>2024/1/18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F636-F976-4AE6-B8A6-B3C76A51A7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10" indent="0">
              <a:buNone/>
              <a:defRPr sz="2100"/>
            </a:lvl2pPr>
            <a:lvl3pPr marL="1633220" indent="0">
              <a:buNone/>
              <a:defRPr sz="1800"/>
            </a:lvl3pPr>
            <a:lvl4pPr marL="2449830" indent="0">
              <a:buNone/>
              <a:defRPr sz="1600"/>
            </a:lvl4pPr>
            <a:lvl5pPr marL="3266440" indent="0">
              <a:buNone/>
              <a:defRPr sz="1600"/>
            </a:lvl5pPr>
            <a:lvl6pPr marL="4083050" indent="0">
              <a:buNone/>
              <a:defRPr sz="1600"/>
            </a:lvl6pPr>
            <a:lvl7pPr marL="4899660" indent="0">
              <a:buNone/>
              <a:defRPr sz="1600"/>
            </a:lvl7pPr>
            <a:lvl8pPr marL="5716270" indent="0">
              <a:buNone/>
              <a:defRPr sz="1600"/>
            </a:lvl8pPr>
            <a:lvl9pPr marL="6532880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345FB0-D8C4-48E5-8A9D-889959A3F1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610" indent="0">
              <a:buNone/>
              <a:defRPr sz="5000"/>
            </a:lvl2pPr>
            <a:lvl3pPr marL="1633220" indent="0">
              <a:buNone/>
              <a:defRPr sz="4300"/>
            </a:lvl3pPr>
            <a:lvl4pPr marL="2449830" indent="0">
              <a:buNone/>
              <a:defRPr sz="3600"/>
            </a:lvl4pPr>
            <a:lvl5pPr marL="3266440" indent="0">
              <a:buNone/>
              <a:defRPr sz="3600"/>
            </a:lvl5pPr>
            <a:lvl6pPr marL="4083050" indent="0">
              <a:buNone/>
              <a:defRPr sz="3600"/>
            </a:lvl6pPr>
            <a:lvl7pPr marL="4899660" indent="0">
              <a:buNone/>
              <a:defRPr sz="3600"/>
            </a:lvl7pPr>
            <a:lvl8pPr marL="5716270" indent="0">
              <a:buNone/>
              <a:defRPr sz="3600"/>
            </a:lvl8pPr>
            <a:lvl9pPr marL="6532880" indent="0">
              <a:buNone/>
              <a:defRPr sz="36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10" indent="0">
              <a:buNone/>
              <a:defRPr sz="2100"/>
            </a:lvl2pPr>
            <a:lvl3pPr marL="1633220" indent="0">
              <a:buNone/>
              <a:defRPr sz="1800"/>
            </a:lvl3pPr>
            <a:lvl4pPr marL="2449830" indent="0">
              <a:buNone/>
              <a:defRPr sz="1600"/>
            </a:lvl4pPr>
            <a:lvl5pPr marL="3266440" indent="0">
              <a:buNone/>
              <a:defRPr sz="1600"/>
            </a:lvl5pPr>
            <a:lvl6pPr marL="4083050" indent="0">
              <a:buNone/>
              <a:defRPr sz="1600"/>
            </a:lvl6pPr>
            <a:lvl7pPr marL="4899660" indent="0">
              <a:buNone/>
              <a:defRPr sz="1600"/>
            </a:lvl7pPr>
            <a:lvl8pPr marL="5716270" indent="0">
              <a:buNone/>
              <a:defRPr sz="1600"/>
            </a:lvl8pPr>
            <a:lvl9pPr marL="6532880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DD056F-2D87-42E3-A4A8-C944D43EEA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412750"/>
            <a:ext cx="16462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2400300"/>
            <a:ext cx="16462375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14400" y="9537700"/>
            <a:ext cx="4268788" cy="547688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2585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2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D0BD55-2830-470B-BF25-C9E53BEDE8A6}" type="datetimeFigureOut">
              <a:rPr lang="zh-CN" altLang="en-US"/>
              <a:pPr>
                <a:defRPr/>
              </a:pPr>
              <a:t>2024/1/18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249988" y="9537700"/>
            <a:ext cx="5791200" cy="547688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2585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2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107988" y="9537700"/>
            <a:ext cx="4268787" cy="547688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21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02157C-98EC-44B8-A568-FA045944BD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6" r:id="rId1"/>
    <p:sldLayoutId id="2147485447" r:id="rId2"/>
    <p:sldLayoutId id="2147485448" r:id="rId3"/>
    <p:sldLayoutId id="2147485449" r:id="rId4"/>
    <p:sldLayoutId id="2147485450" r:id="rId5"/>
    <p:sldLayoutId id="2147485451" r:id="rId6"/>
    <p:sldLayoutId id="2147485445" r:id="rId7"/>
    <p:sldLayoutId id="2147485452" r:id="rId8"/>
    <p:sldLayoutId id="2147485453" r:id="rId9"/>
    <p:sldLayoutId id="2147485454" r:id="rId10"/>
    <p:sldLayoutId id="2147485455" r:id="rId1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611188" indent="-611188" algn="l" defTabSz="1631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7988" algn="l" defTabSz="1631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5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6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7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8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1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2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3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4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5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6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7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8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未标题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1216025" y="930275"/>
            <a:ext cx="159305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常见业务免费及收费服务项目表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1216025" y="1573213"/>
            <a:ext cx="1585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US" altLang="zh-CN" sz="2800"/>
              <a:t>Regular Free And Charged Service List</a:t>
            </a:r>
            <a:endParaRPr lang="zh-CN" altLang="en-US" sz="280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16025" y="3001963"/>
          <a:ext cx="15884525" cy="6286528"/>
        </p:xfrm>
        <a:graphic>
          <a:graphicData uri="http://schemas.openxmlformats.org/drawingml/2006/table">
            <a:tbl>
              <a:tblPr/>
              <a:tblGrid>
                <a:gridCol w="107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1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1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826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序号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No.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服务项目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Service Items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适用客户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Customer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服务标准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Service Price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065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查询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ATM  inquiry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个人客户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customer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免费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8077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发新卡、换卡工本费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New  card , card  replacement 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个人客户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customer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免费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0560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卡密码重置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Password  Reset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个人客户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customer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免费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48" name="TextBox 6"/>
          <p:cNvSpPr txBox="1">
            <a:spLocks noChangeArrowheads="1"/>
          </p:cNvSpPr>
          <p:nvPr/>
        </p:nvSpPr>
        <p:spPr bwMode="auto">
          <a:xfrm>
            <a:off x="1073150" y="2287588"/>
            <a:ext cx="13358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en-US" sz="2800" b="1"/>
              <a:t>一、借记卡常见免费服务项目 </a:t>
            </a:r>
            <a:r>
              <a:rPr lang="en-US" altLang="zh-CN" sz="2400"/>
              <a:t>Debit Card Regular Free Service List</a:t>
            </a:r>
            <a:endParaRPr lang="zh-CN" altLang="en-US" sz="2400"/>
          </a:p>
        </p:txBody>
      </p:sp>
      <p:sp>
        <p:nvSpPr>
          <p:cNvPr id="34849" name="Text Box 79"/>
          <p:cNvSpPr txBox="1">
            <a:spLocks noChangeArrowheads="1"/>
          </p:cNvSpPr>
          <p:nvPr/>
        </p:nvSpPr>
        <p:spPr bwMode="auto">
          <a:xfrm>
            <a:off x="468313" y="9502775"/>
            <a:ext cx="176782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 rot="10800000" flipV="1">
            <a:off x="1001713" y="2073275"/>
            <a:ext cx="11072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en-US" sz="2800" b="1">
                <a:latin typeface="宋体" pitchFamily="2" charset="-122"/>
              </a:rPr>
              <a:t>二、国内结算业务 </a:t>
            </a:r>
            <a:r>
              <a:rPr lang="en-US" altLang="zh-CN" sz="2400"/>
              <a:t>Domestic Settlement </a:t>
            </a:r>
            <a:endParaRPr lang="zh-CN" altLang="en-US" sz="2400"/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1144588" y="2573338"/>
            <a:ext cx="3214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en-US" sz="1600" b="1"/>
              <a:t>单位：人民币元  </a:t>
            </a:r>
            <a:r>
              <a:rPr lang="en-US" altLang="zh-CN" sz="1600" b="1"/>
              <a:t>Unit: CNY</a:t>
            </a:r>
            <a:endParaRPr lang="zh-CN" altLang="en-US" sz="1600" b="1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44588" y="3073400"/>
          <a:ext cx="16073437" cy="6215090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9525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序号 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No.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服务项目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Service Items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适用客户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Customer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服务标准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Service Price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786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个人跨行柜台转账汇款手续费</a:t>
                      </a: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Counter-based inter-bank remittance fee for personal customers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个人客户</a:t>
                      </a: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customer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每笔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万元以下（含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万元），免收；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-10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万元（含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万元），免收；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10-50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万元（含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万元），收费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15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元；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-100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万元（含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万元），收费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元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;100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万元以上，按汇款金额的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0.002%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收取，最高收费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50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元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 for each transaction below CNY10000(inclusive); Free for each transaction of  CNY10000 to CNY100000(inclusive); CNY15 for each transaction of CNY100000 to CNY500000 (inclusive); CNY20 for each transaction of CNY500000 to CNY1000000(inclusive);0.002% of remittance amount , maximum  CNY50  for each transaction above CNY1000000.</a:t>
                      </a: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491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支票手续费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Handing fee of check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个人或对公客户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or corporate customers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免费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4288"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支票工本费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Check cost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个人或对公客户  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personal or corporate customers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免费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Free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1631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5871" name="Picture 2" descr="未标题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2" name="Text Box 79"/>
          <p:cNvSpPr txBox="1">
            <a:spLocks noChangeArrowheads="1"/>
          </p:cNvSpPr>
          <p:nvPr/>
        </p:nvSpPr>
        <p:spPr bwMode="auto">
          <a:xfrm>
            <a:off x="288603" y="9502775"/>
            <a:ext cx="176419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  <p:sp>
        <p:nvSpPr>
          <p:cNvPr id="35873" name="TextBox 2"/>
          <p:cNvSpPr txBox="1">
            <a:spLocks noChangeArrowheads="1"/>
          </p:cNvSpPr>
          <p:nvPr/>
        </p:nvSpPr>
        <p:spPr bwMode="auto">
          <a:xfrm>
            <a:off x="1216025" y="930275"/>
            <a:ext cx="159305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常见业务免费及收费服务项目表</a:t>
            </a:r>
          </a:p>
        </p:txBody>
      </p:sp>
      <p:sp>
        <p:nvSpPr>
          <p:cNvPr id="35874" name="TextBox 4"/>
          <p:cNvSpPr txBox="1">
            <a:spLocks noChangeArrowheads="1"/>
          </p:cNvSpPr>
          <p:nvPr/>
        </p:nvSpPr>
        <p:spPr bwMode="auto">
          <a:xfrm>
            <a:off x="1216025" y="1573213"/>
            <a:ext cx="1585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US" altLang="zh-CN" sz="2800"/>
              <a:t>Regular Free And Charged Service List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未标题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4"/>
          <p:cNvSpPr txBox="1">
            <a:spLocks noChangeArrowheads="1"/>
          </p:cNvSpPr>
          <p:nvPr/>
        </p:nvSpPr>
        <p:spPr bwMode="auto">
          <a:xfrm>
            <a:off x="1216025" y="2430463"/>
            <a:ext cx="1250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en-US" sz="2800" b="1"/>
              <a:t>三、个人网银结算费用 </a:t>
            </a:r>
            <a:r>
              <a:rPr lang="en-US" altLang="zh-CN" sz="2400"/>
              <a:t>Personal E-banking settlement fee</a:t>
            </a:r>
            <a:endParaRPr lang="zh-CN" altLang="en-US" sz="2400"/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 rot="10800000" flipV="1">
            <a:off x="1358900" y="3001963"/>
            <a:ext cx="3214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en-US" sz="1600" b="1"/>
              <a:t>单位：人民币元  </a:t>
            </a:r>
            <a:r>
              <a:rPr lang="en-US" altLang="zh-CN" sz="1600" b="1"/>
              <a:t>Unit: CNY</a:t>
            </a:r>
            <a:endParaRPr lang="zh-CN" altLang="en-US" sz="1600" b="1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58900" y="3502025"/>
          <a:ext cx="15859182" cy="4286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8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2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1393">
                <a:tc>
                  <a:txBody>
                    <a:bodyPr/>
                    <a:lstStyle/>
                    <a:p>
                      <a:pPr marL="0" marR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latin typeface="宋体" pitchFamily="2" charset="-122"/>
                          <a:ea typeface="宋体" pitchFamily="2" charset="-122"/>
                        </a:rPr>
                        <a:t>序号 </a:t>
                      </a:r>
                      <a:r>
                        <a:rPr lang="en-US" altLang="zh-CN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宋体" pitchFamily="2" charset="-122"/>
                          <a:ea typeface="宋体" pitchFamily="2" charset="-122"/>
                        </a:rPr>
                        <a:t>服务项目</a:t>
                      </a:r>
                      <a:endParaRPr lang="en-US" altLang="zh-CN" sz="2400" b="1" dirty="0" smtClean="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/>
                        <a:t>Service</a:t>
                      </a:r>
                      <a:r>
                        <a:rPr lang="en-US" altLang="zh-CN" sz="2000" b="1" baseline="0" dirty="0" smtClean="0"/>
                        <a:t> Items</a:t>
                      </a:r>
                      <a:endParaRPr lang="zh-CN" altLang="en-US" sz="2000" b="1" dirty="0" smtClean="0"/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宋体" pitchFamily="2" charset="-122"/>
                          <a:ea typeface="宋体" pitchFamily="2" charset="-122"/>
                        </a:rPr>
                        <a:t>适用客户</a:t>
                      </a:r>
                      <a:endParaRPr lang="en-US" altLang="zh-CN" sz="2400" b="1" dirty="0" smtClean="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/>
                        <a:t>Customer</a:t>
                      </a:r>
                      <a:endParaRPr lang="zh-CN" altLang="en-US" sz="2000" b="1" dirty="0" smtClean="0"/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宋体" pitchFamily="2" charset="-122"/>
                          <a:ea typeface="宋体" pitchFamily="2" charset="-122"/>
                        </a:rPr>
                        <a:t>服务标准</a:t>
                      </a:r>
                      <a:endParaRPr lang="en-US" altLang="zh-CN" sz="2400" b="1" dirty="0" smtClean="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/>
                        <a:t>Service</a:t>
                      </a:r>
                      <a:r>
                        <a:rPr lang="en-US" altLang="zh-CN" sz="2000" b="1" baseline="0" dirty="0" smtClean="0"/>
                        <a:t> Price</a:t>
                      </a:r>
                      <a:endParaRPr lang="zh-CN" altLang="en-US" sz="2000" b="1" dirty="0" smtClean="0"/>
                    </a:p>
                    <a:p>
                      <a:pPr algn="ctr"/>
                      <a:endParaRPr lang="zh-CN" altLang="en-US" sz="2400" b="1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1439" marR="91439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 marL="91439" marR="91439" marT="45732" marB="45732" anchor="ctr"/>
                </a:tc>
                <a:tc>
                  <a:txBody>
                    <a:bodyPr/>
                    <a:lstStyle/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latin typeface="宋体" panose="02010600030101010101" pitchFamily="2" charset="-122"/>
                        </a:rPr>
                        <a:t>跨行转账</a:t>
                      </a:r>
                      <a:endParaRPr lang="en-US" altLang="zh-CN" sz="1800" dirty="0" smtClean="0">
                        <a:latin typeface="宋体" panose="02010600030101010101" pitchFamily="2" charset="-122"/>
                      </a:endParaRPr>
                    </a:p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Cross bank transfer</a:t>
                      </a:r>
                      <a:endParaRPr lang="zh-CN" altLang="en-US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2" marB="45732" anchor="ctr"/>
                </a:tc>
                <a:tc>
                  <a:txBody>
                    <a:bodyPr/>
                    <a:lstStyle/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latin typeface="+mn-ea"/>
                          <a:ea typeface="+mn-ea"/>
                        </a:rPr>
                        <a:t>个人客户</a:t>
                      </a:r>
                      <a:endParaRPr lang="en-US" altLang="zh-CN" sz="18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Personal customer</a:t>
                      </a:r>
                      <a:endParaRPr lang="zh-CN" altLang="en-US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2" marB="45732" anchor="ctr"/>
                </a:tc>
                <a:tc>
                  <a:txBody>
                    <a:bodyPr/>
                    <a:lstStyle/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latin typeface="+mn-ea"/>
                          <a:ea typeface="+mn-ea"/>
                        </a:rPr>
                        <a:t>免收</a:t>
                      </a:r>
                    </a:p>
                    <a:p>
                      <a:pPr marL="0" marR="0" lvl="0" indent="0" algn="ctr" defTabSz="1632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Free</a:t>
                      </a:r>
                      <a:endParaRPr lang="zh-CN" altLang="en-US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2" marB="4573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1358900" y="7931150"/>
            <a:ext cx="9144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zh-CN" altLang="en-US" sz="1800" dirty="0">
                <a:latin typeface="+mn-ea"/>
                <a:ea typeface="+mn-ea"/>
              </a:rPr>
              <a:t>上述项目</a:t>
            </a:r>
            <a:r>
              <a:rPr lang="zh-CN" altLang="en-US" sz="1800" dirty="0" smtClean="0">
                <a:latin typeface="+mn-ea"/>
                <a:ea typeface="+mn-ea"/>
              </a:rPr>
              <a:t>自</a:t>
            </a:r>
            <a:r>
              <a:rPr lang="en-US" altLang="zh-CN" sz="1800" dirty="0" smtClean="0">
                <a:latin typeface="+mn-ea"/>
                <a:ea typeface="+mn-ea"/>
              </a:rPr>
              <a:t>2024</a:t>
            </a:r>
            <a:r>
              <a:rPr lang="zh-CN" altLang="en-US" sz="1800" dirty="0" smtClean="0">
                <a:latin typeface="+mn-ea"/>
                <a:ea typeface="+mn-ea"/>
              </a:rPr>
              <a:t>年</a:t>
            </a:r>
            <a:r>
              <a:rPr lang="en-US" altLang="zh-CN" sz="1800" dirty="0" smtClean="0">
                <a:latin typeface="+mn-ea"/>
                <a:ea typeface="+mn-ea"/>
              </a:rPr>
              <a:t>01</a:t>
            </a:r>
            <a:r>
              <a:rPr lang="zh-CN" altLang="en-US" sz="1800" dirty="0" smtClean="0">
                <a:latin typeface="+mn-ea"/>
                <a:ea typeface="+mn-ea"/>
              </a:rPr>
              <a:t>月</a:t>
            </a:r>
            <a:r>
              <a:rPr lang="en-US" altLang="zh-CN" sz="1800" dirty="0">
                <a:latin typeface="+mn-ea"/>
                <a:ea typeface="+mn-ea"/>
              </a:rPr>
              <a:t>1</a:t>
            </a:r>
            <a:r>
              <a:rPr lang="en-US" altLang="zh-CN" sz="1800" dirty="0" smtClean="0">
                <a:latin typeface="+mn-ea"/>
                <a:ea typeface="+mn-ea"/>
              </a:rPr>
              <a:t>5</a:t>
            </a:r>
            <a:r>
              <a:rPr lang="zh-CN" altLang="en-US" sz="1800" dirty="0" smtClean="0">
                <a:latin typeface="+mn-ea"/>
                <a:ea typeface="+mn-ea"/>
              </a:rPr>
              <a:t>日</a:t>
            </a:r>
            <a:r>
              <a:rPr lang="zh-CN" altLang="en-US" sz="1800" dirty="0">
                <a:latin typeface="+mn-ea"/>
                <a:ea typeface="+mn-ea"/>
              </a:rPr>
              <a:t>起执行</a:t>
            </a:r>
            <a:r>
              <a:rPr lang="en-US" altLang="zh-CN" sz="1800" dirty="0">
                <a:latin typeface="+mn-ea"/>
                <a:ea typeface="+mn-ea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1800" dirty="0">
                <a:latin typeface="+mn-lt"/>
                <a:ea typeface="+mn-ea"/>
              </a:rPr>
              <a:t> The price list for all items shall be effective from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15th</a:t>
            </a:r>
            <a:r>
              <a:rPr lang="en-US" altLang="zh-CN" sz="1800" dirty="0" smtClean="0"/>
              <a:t>,2024</a:t>
            </a:r>
            <a:r>
              <a:rPr lang="en-US" altLang="zh-CN" sz="1800" dirty="0" smtClean="0">
                <a:latin typeface="+mn-lt"/>
                <a:ea typeface="+mn-ea"/>
              </a:rPr>
              <a:t>.</a:t>
            </a:r>
            <a:endParaRPr lang="zh-CN" altLang="en-US" sz="1800" dirty="0">
              <a:latin typeface="+mn-lt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58900" y="8574088"/>
            <a:ext cx="13787438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zh-CN" altLang="en-US" sz="1800" dirty="0">
                <a:latin typeface="+mn-ea"/>
                <a:ea typeface="+mn-ea"/>
              </a:rPr>
              <a:t>以上为常用项目，未尽事宜请向银行工作人员咨询 </a:t>
            </a:r>
            <a:endParaRPr lang="en-US" altLang="zh-CN" sz="1800" dirty="0">
              <a:latin typeface="+mn-ea"/>
              <a:ea typeface="+mn-ea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1800" dirty="0">
                <a:latin typeface="+mn-lt"/>
                <a:ea typeface="+mn-ea"/>
              </a:rPr>
              <a:t>The above-mentioned are frequently  used items, and should you have any Inquiry, please contact with local staff.</a:t>
            </a:r>
            <a:endParaRPr lang="zh-CN" altLang="en-US" sz="1800" dirty="0">
              <a:latin typeface="+mn-lt"/>
              <a:ea typeface="+mn-ea"/>
            </a:endParaRPr>
          </a:p>
        </p:txBody>
      </p:sp>
      <p:sp>
        <p:nvSpPr>
          <p:cNvPr id="36888" name="Text Box 79"/>
          <p:cNvSpPr txBox="1">
            <a:spLocks noChangeArrowheads="1"/>
          </p:cNvSpPr>
          <p:nvPr/>
        </p:nvSpPr>
        <p:spPr bwMode="auto">
          <a:xfrm>
            <a:off x="468313" y="9288463"/>
            <a:ext cx="175342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  <p:sp>
        <p:nvSpPr>
          <p:cNvPr id="36889" name="TextBox 2"/>
          <p:cNvSpPr txBox="1">
            <a:spLocks noChangeArrowheads="1"/>
          </p:cNvSpPr>
          <p:nvPr/>
        </p:nvSpPr>
        <p:spPr bwMode="auto">
          <a:xfrm>
            <a:off x="1216025" y="930275"/>
            <a:ext cx="159305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常见业务免费及收费服务项目表</a:t>
            </a:r>
          </a:p>
        </p:txBody>
      </p:sp>
      <p:sp>
        <p:nvSpPr>
          <p:cNvPr id="36890" name="TextBox 4"/>
          <p:cNvSpPr txBox="1">
            <a:spLocks noChangeArrowheads="1"/>
          </p:cNvSpPr>
          <p:nvPr/>
        </p:nvSpPr>
        <p:spPr bwMode="auto">
          <a:xfrm>
            <a:off x="1216025" y="1573213"/>
            <a:ext cx="1585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US" altLang="zh-CN" sz="2800"/>
              <a:t>Regular Free And Charged Service List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Pages>0</Pages>
  <Words>584</Words>
  <Characters>0</Characters>
  <Application>Microsoft Office PowerPoint</Application>
  <PresentationFormat>自定义</PresentationFormat>
  <Lines>0</Lines>
  <Paragraphs>86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华文中宋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丁舒琴</cp:lastModifiedBy>
  <cp:revision>206</cp:revision>
  <dcterms:created xsi:type="dcterms:W3CDTF">2015-12-29T08:57:14Z</dcterms:created>
  <dcterms:modified xsi:type="dcterms:W3CDTF">2024-01-18T04:15:13Z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